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311" r:id="rId3"/>
    <p:sldId id="312" r:id="rId4"/>
    <p:sldId id="260" r:id="rId5"/>
    <p:sldId id="299" r:id="rId6"/>
    <p:sldId id="315" r:id="rId7"/>
    <p:sldId id="314" r:id="rId8"/>
    <p:sldId id="261" r:id="rId9"/>
    <p:sldId id="313" r:id="rId10"/>
    <p:sldId id="306" r:id="rId11"/>
    <p:sldId id="307" r:id="rId12"/>
    <p:sldId id="264" r:id="rId13"/>
    <p:sldId id="309" r:id="rId14"/>
    <p:sldId id="305" r:id="rId15"/>
    <p:sldId id="310" r:id="rId16"/>
    <p:sldId id="300" r:id="rId17"/>
    <p:sldId id="308" r:id="rId18"/>
    <p:sldId id="316" r:id="rId19"/>
    <p:sldId id="286" r:id="rId20"/>
    <p:sldId id="317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016-22A3-4E7D-A905-4C651BDA7214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E283F-B3AF-469D-8F3A-37D79748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3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0FC7D-DDAD-408A-9BB3-8105BCE552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57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5400" b="1" dirty="0" smtClean="0">
                <a:cs typeface="B Compset" pitchFamily="2" charset="-78"/>
              </a:rPr>
              <a:t>به نام خدا</a:t>
            </a:r>
            <a:endParaRPr lang="en-US" sz="5400" b="1" dirty="0">
              <a:cs typeface="B Compse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6638" y="200415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 smtClean="0">
                <a:latin typeface="+mj-lt"/>
                <a:ea typeface="+mj-ea"/>
                <a:cs typeface="B Zar" pitchFamily="2" charset="-78"/>
              </a:rPr>
              <a:t>مقالات انتشار یافته در پنج سال گذشته</a:t>
            </a:r>
            <a:endParaRPr lang="fa-IR" sz="3200" dirty="0">
              <a:latin typeface="+mj-lt"/>
              <a:ea typeface="+mj-ea"/>
              <a:cs typeface="B Zar" pitchFamily="2" charset="-78"/>
            </a:endParaRPr>
          </a:p>
        </p:txBody>
      </p:sp>
      <p:graphicFrame>
        <p:nvGraphicFramePr>
          <p:cNvPr id="5" name="Content Placeholder 7"/>
          <p:cNvGraphicFramePr>
            <a:graphicFrameLocks noGrp="1"/>
          </p:cNvGraphicFramePr>
          <p:nvPr>
            <p:ph idx="1"/>
          </p:nvPr>
        </p:nvGraphicFramePr>
        <p:xfrm>
          <a:off x="228600" y="1219201"/>
          <a:ext cx="8648703" cy="47426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8556"/>
                <a:gridCol w="2932693"/>
                <a:gridCol w="1791222"/>
                <a:gridCol w="864296"/>
                <a:gridCol w="839244"/>
                <a:gridCol w="653829"/>
                <a:gridCol w="978863"/>
              </a:tblGrid>
              <a:tr h="69599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(</a:t>
                      </a: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مسوول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5091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82481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92659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721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4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721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5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7"/>
          <p:cNvGraphicFramePr>
            <a:graphicFrameLocks/>
          </p:cNvGraphicFramePr>
          <p:nvPr/>
        </p:nvGraphicFramePr>
        <p:xfrm>
          <a:off x="304800" y="1295400"/>
          <a:ext cx="8648703" cy="43616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8556"/>
                <a:gridCol w="2932693"/>
                <a:gridCol w="1791222"/>
                <a:gridCol w="864296"/>
                <a:gridCol w="839244"/>
                <a:gridCol w="653829"/>
                <a:gridCol w="978863"/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6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5855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7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8521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8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9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10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>
                <a:cs typeface="B Zar" pitchFamily="2" charset="-78"/>
              </a:rPr>
              <a:t>تصاویر صفحه اول مقالات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مقالات مشترک با سایر دانشگاه ها و موسسات در پنج سال گذشته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228601" y="1600200"/>
          <a:ext cx="8648702" cy="35052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35083"/>
                <a:gridCol w="2666245"/>
                <a:gridCol w="1628482"/>
                <a:gridCol w="785771"/>
                <a:gridCol w="785771"/>
                <a:gridCol w="762995"/>
                <a:gridCol w="594426"/>
                <a:gridCol w="889929"/>
              </a:tblGrid>
              <a:tr h="7627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دانشگاه همکار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8229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90395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10155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>
                <a:cs typeface="B Zar" pitchFamily="2" charset="-78"/>
              </a:rPr>
              <a:t>تصاویر صفحه اول مقالات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6638" y="200415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H- index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838200" y="1600200"/>
          <a:ext cx="8039103" cy="429756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90633"/>
                <a:gridCol w="4437901"/>
                <a:gridCol w="2710569"/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نام و نام خانوادگی موسس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400" b="1" i="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 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5855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8521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4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5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مستندات تایید کننده </a:t>
            </a:r>
            <a:r>
              <a:rPr lang="en-US" sz="3200" dirty="0" smtClean="0">
                <a:cs typeface="B Zar" pitchFamily="2" charset="-78"/>
              </a:rPr>
              <a:t>h-index</a:t>
            </a:r>
            <a:r>
              <a:rPr lang="fa-IR" sz="3200" dirty="0" smtClean="0">
                <a:cs typeface="B Zar" pitchFamily="2" charset="-78"/>
              </a:rPr>
              <a:t> بر اساس پایگاه اسکوپوس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ct val="0"/>
              </a:spcBef>
              <a:buNone/>
            </a:pPr>
            <a:r>
              <a:rPr lang="fa-IR" dirty="0">
                <a:latin typeface="+mj-lt"/>
                <a:ea typeface="+mj-ea"/>
                <a:cs typeface="B Zar" pitchFamily="2" charset="-78"/>
              </a:rPr>
              <a:t>تصاویر</a:t>
            </a:r>
            <a:endParaRPr lang="en-US" dirty="0">
              <a:latin typeface="+mj-lt"/>
              <a:ea typeface="+mj-ea"/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609600"/>
            <a:ext cx="678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dirty="0" smtClean="0">
                <a:cs typeface="B Zar" pitchFamily="2" charset="-78"/>
              </a:rPr>
              <a:t>طرح های تحقیقاتی در سه سال اخیر</a:t>
            </a:r>
            <a:endParaRPr lang="en-US" sz="3200" dirty="0">
              <a:cs typeface="B Zar" pitchFamily="2" charset="-78"/>
            </a:endParaRPr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</p:nvPr>
        </p:nvGraphicFramePr>
        <p:xfrm>
          <a:off x="495216" y="1611066"/>
          <a:ext cx="7432157" cy="40509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59702"/>
                <a:gridCol w="3619419"/>
                <a:gridCol w="760107"/>
                <a:gridCol w="647499"/>
                <a:gridCol w="872715"/>
                <a:gridCol w="872715"/>
              </a:tblGrid>
              <a:tr h="4446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طرح تحقيقاتي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تصويب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پايان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مجری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همکار اصلی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9949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91490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5770" algn="ctr"/>
                          <a:tab pos="891540" algn="r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08997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10540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52134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3865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مستندات طرح های تحقیقاتی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92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74638"/>
            <a:ext cx="6825056" cy="1143000"/>
          </a:xfrm>
        </p:spPr>
        <p:txBody>
          <a:bodyPr>
            <a:normAutofit/>
          </a:bodyPr>
          <a:lstStyle/>
          <a:p>
            <a:pPr rtl="1"/>
            <a:r>
              <a:rPr lang="fa-IR" altLang="fa-IR" sz="3200" dirty="0">
                <a:cs typeface="B Zar" pitchFamily="2" charset="-78"/>
              </a:rPr>
              <a:t>پایان نامه </a:t>
            </a:r>
            <a:r>
              <a:rPr lang="fa-IR" altLang="fa-IR" sz="3200" dirty="0" smtClean="0">
                <a:cs typeface="B Zar" pitchFamily="2" charset="-78"/>
              </a:rPr>
              <a:t>های راهنمایی شده در سه سال اخیر</a:t>
            </a:r>
            <a:endParaRPr lang="fa-IR" altLang="fa-IR" sz="3200" dirty="0">
              <a:cs typeface="B Zar" pitchFamily="2" charset="-7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7065889" cy="286547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43824"/>
                <a:gridCol w="4380614"/>
                <a:gridCol w="946298"/>
                <a:gridCol w="1095153"/>
              </a:tblGrid>
              <a:tr h="64165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 </a:t>
                      </a:r>
                      <a:endParaRPr lang="en-US" sz="18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</a:t>
                      </a:r>
                      <a:endParaRPr lang="en-US" sz="18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دفاع </a:t>
                      </a:r>
                      <a:endParaRPr lang="en-US" sz="180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استاد راهنما </a:t>
                      </a:r>
                      <a:endParaRPr lang="en-US" sz="180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9108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4165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9108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731520" algn="r"/>
                          <a:tab pos="750570" algn="l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3865" algn="l"/>
                        </a:tabLs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42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57200"/>
            <a:ext cx="4800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نام و آرم  دانشگاه علوم پزشکی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057400"/>
            <a:ext cx="7772400" cy="42862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 rtl="1">
              <a:spcBef>
                <a:spcPct val="0"/>
              </a:spcBef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/>
            </a:r>
            <a:b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r>
              <a:rPr lang="fa-IR" sz="3500" dirty="0" smtClean="0">
                <a:latin typeface="+mj-lt"/>
                <a:ea typeface="+mj-ea"/>
                <a:cs typeface="B Zar" pitchFamily="2" charset="-78"/>
              </a:rPr>
              <a:t>نام مرکز </a:t>
            </a:r>
            <a:r>
              <a:rPr kumimoji="0" lang="fa-IR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( فارسی – انگلیسی):</a:t>
            </a:r>
            <a:endParaRPr kumimoji="0" lang="fa-I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mtClean="0"/>
              <a:t>مستندات پایان نامه ها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80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304801"/>
            <a:ext cx="7772400" cy="12192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تصویر نامه درخواست  رییس دانشگاه علوم پزشکی / سازمان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برای تغییر هیات موسس مرکز تحقیقاتی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4419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علت تغییر اعضا 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/>
            </a:r>
            <a:br>
              <a:rPr lang="fa-IR" sz="2000" dirty="0" smtClean="0">
                <a:cs typeface="B Zar" pitchFamily="2" charset="-78"/>
              </a:rPr>
            </a:br>
            <a:endParaRPr lang="en-US" sz="3200" dirty="0"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2320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fa-IR" sz="3600" dirty="0" smtClean="0">
                <a:cs typeface="B Zar" pitchFamily="2" charset="-78"/>
              </a:rPr>
              <a:t>مشخصات هیأت موسس</a:t>
            </a:r>
            <a:r>
              <a:rPr lang="en-US" sz="3600" dirty="0" smtClean="0">
                <a:cs typeface="B Zar" pitchFamily="2" charset="-78"/>
              </a:rPr>
              <a:t> </a:t>
            </a:r>
            <a:r>
              <a:rPr lang="fa-IR" sz="3600" dirty="0" smtClean="0">
                <a:cs typeface="B Zar" pitchFamily="2" charset="-78"/>
              </a:rPr>
              <a:t>فعلی</a:t>
            </a:r>
            <a:br>
              <a:rPr lang="fa-IR" sz="3600" dirty="0" smtClean="0">
                <a:cs typeface="B Zar" pitchFamily="2" charset="-78"/>
              </a:rPr>
            </a:br>
            <a:r>
              <a:rPr lang="fa-IR" sz="2400" u="sng" dirty="0" smtClean="0">
                <a:cs typeface="B Zar" pitchFamily="2" charset="-78"/>
              </a:rPr>
              <a:t>(مشخصات اعضا مورد نظر برای تغییر در ردیف هایی با رنگ مشخص ذکر شود)</a:t>
            </a:r>
            <a:r>
              <a:rPr lang="fa-IR" sz="3600" dirty="0">
                <a:cs typeface="B Zar" pitchFamily="2" charset="-78"/>
              </a:rPr>
              <a:t/>
            </a:r>
            <a:br>
              <a:rPr lang="fa-IR" sz="3600" dirty="0">
                <a:cs typeface="B Zar" pitchFamily="2" charset="-78"/>
              </a:rPr>
            </a:br>
            <a:endParaRPr lang="en-US" sz="3600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96622"/>
              </p:ext>
            </p:extLst>
          </p:nvPr>
        </p:nvGraphicFramePr>
        <p:xfrm>
          <a:off x="228601" y="228598"/>
          <a:ext cx="8618188" cy="609600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2999"/>
                <a:gridCol w="685800"/>
                <a:gridCol w="609600"/>
                <a:gridCol w="533400"/>
                <a:gridCol w="990600"/>
                <a:gridCol w="921991"/>
                <a:gridCol w="990600"/>
                <a:gridCol w="1066800"/>
                <a:gridCol w="1066800"/>
                <a:gridCol w="609598"/>
              </a:tblGrid>
              <a:tr h="487801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</a:t>
                      </a:r>
                      <a:r>
                        <a:rPr kumimoji="0" lang="fa-I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lang="en-US" sz="14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87799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803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0752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</a:tr>
              <a:tr h="975600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28416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fa-IR" sz="3600" dirty="0" smtClean="0">
                <a:cs typeface="B Zar" pitchFamily="2" charset="-78"/>
              </a:rPr>
              <a:t>مشخصات هیأت موسس</a:t>
            </a:r>
            <a:r>
              <a:rPr lang="en-US" sz="3600" dirty="0" smtClean="0">
                <a:cs typeface="B Zar" pitchFamily="2" charset="-78"/>
              </a:rPr>
              <a:t> </a:t>
            </a:r>
            <a:r>
              <a:rPr lang="fa-IR" sz="3600" dirty="0" smtClean="0">
                <a:cs typeface="B Zar" pitchFamily="2" charset="-78"/>
              </a:rPr>
              <a:t>جدید</a:t>
            </a:r>
            <a:br>
              <a:rPr lang="fa-IR" sz="3600" dirty="0" smtClean="0">
                <a:cs typeface="B Zar" pitchFamily="2" charset="-78"/>
              </a:rPr>
            </a:br>
            <a:r>
              <a:rPr lang="fa-IR" sz="3600" dirty="0" smtClean="0">
                <a:cs typeface="B Zar" pitchFamily="2" charset="-78"/>
              </a:rPr>
              <a:t>(</a:t>
            </a:r>
            <a:r>
              <a:rPr lang="fa-IR" sz="2400" dirty="0" smtClean="0">
                <a:cs typeface="B Zar" pitchFamily="2" charset="-78"/>
              </a:rPr>
              <a:t>تمام اعضا جدید و قدیم تغییر نیافته)</a:t>
            </a:r>
            <a:r>
              <a:rPr lang="fa-IR" sz="3600" dirty="0" smtClean="0">
                <a:cs typeface="B Zar" pitchFamily="2" charset="-78"/>
              </a:rPr>
              <a:t/>
            </a:r>
            <a:br>
              <a:rPr lang="fa-IR" sz="3600" dirty="0" smtClean="0">
                <a:cs typeface="B Zar" pitchFamily="2" charset="-78"/>
              </a:rPr>
            </a:br>
            <a:r>
              <a:rPr lang="fa-IR" sz="2400" u="sng" dirty="0" smtClean="0">
                <a:cs typeface="B Zar" pitchFamily="2" charset="-78"/>
              </a:rPr>
              <a:t>(مشخصات اعضا جدید در ردیف هایی با رنگ مشخص  ذکر شود)</a:t>
            </a:r>
            <a:r>
              <a:rPr lang="fa-IR" sz="3600" dirty="0">
                <a:cs typeface="B Zar" pitchFamily="2" charset="-78"/>
              </a:rPr>
              <a:t/>
            </a:r>
            <a:br>
              <a:rPr lang="fa-IR" sz="3600" dirty="0">
                <a:cs typeface="B Zar" pitchFamily="2" charset="-78"/>
              </a:rPr>
            </a:br>
            <a:endParaRPr lang="en-US" sz="3600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96622"/>
              </p:ext>
            </p:extLst>
          </p:nvPr>
        </p:nvGraphicFramePr>
        <p:xfrm>
          <a:off x="228601" y="228598"/>
          <a:ext cx="8618188" cy="609600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2999"/>
                <a:gridCol w="685800"/>
                <a:gridCol w="609600"/>
                <a:gridCol w="533400"/>
                <a:gridCol w="990600"/>
                <a:gridCol w="921991"/>
                <a:gridCol w="990600"/>
                <a:gridCol w="1066800"/>
                <a:gridCol w="1066800"/>
                <a:gridCol w="609598"/>
              </a:tblGrid>
              <a:tr h="487801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</a:t>
                      </a:r>
                      <a:r>
                        <a:rPr kumimoji="0" lang="fa-I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lang="en-US" sz="14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87799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803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0752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</a:tr>
              <a:tr h="975600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99CC00">
                        <a:alpha val="20000"/>
                      </a:srgbClr>
                    </a:solidFill>
                  </a:tcPr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52577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sz="2800" dirty="0">
                <a:cs typeface="B Zar" pitchFamily="2" charset="-78"/>
              </a:rPr>
              <a:t>اسلاید تفکیکی هر یک از اعضای </a:t>
            </a:r>
            <a:r>
              <a:rPr lang="fa-IR" sz="2800" dirty="0" smtClean="0">
                <a:cs typeface="B Zar" pitchFamily="2" charset="-78"/>
              </a:rPr>
              <a:t>جدید</a:t>
            </a:r>
            <a:r>
              <a:rPr lang="fa-IR" sz="2800" dirty="0">
                <a:cs typeface="B Zar" pitchFamily="2" charset="-78"/>
              </a:rPr>
              <a:t/>
            </a:r>
            <a:br>
              <a:rPr lang="fa-IR" sz="2800" dirty="0">
                <a:cs typeface="B Zar" pitchFamily="2" charset="-78"/>
              </a:rPr>
            </a:br>
            <a:r>
              <a:rPr lang="fa-IR" sz="2800" dirty="0">
                <a:cs typeface="B Zar" pitchFamily="2" charset="-78"/>
              </a:rPr>
              <a:t> شامل </a:t>
            </a:r>
            <a:r>
              <a:rPr lang="fa-IR" sz="2800" dirty="0" smtClean="0">
                <a:cs typeface="B Zar" pitchFamily="2" charset="-78"/>
              </a:rPr>
              <a:t>: مشخصات </a:t>
            </a:r>
            <a:r>
              <a:rPr lang="fa-IR" sz="2800" dirty="0">
                <a:cs typeface="B Zar" pitchFamily="2" charset="-78"/>
              </a:rPr>
              <a:t>عمومی فرد ، </a:t>
            </a:r>
            <a:r>
              <a:rPr lang="fa-IR" sz="2800" dirty="0" smtClean="0">
                <a:cs typeface="B Zar" pitchFamily="2" charset="-78"/>
              </a:rPr>
              <a:t>جدول </a:t>
            </a:r>
            <a:r>
              <a:rPr lang="fa-IR" sz="2800" dirty="0">
                <a:cs typeface="B Zar" pitchFamily="2" charset="-78"/>
              </a:rPr>
              <a:t>و صفحه اول مقالات ، فهرست </a:t>
            </a:r>
            <a:r>
              <a:rPr lang="fa-IR" sz="2800" dirty="0" smtClean="0">
                <a:cs typeface="B Zar" pitchFamily="2" charset="-78"/>
              </a:rPr>
              <a:t>طرح ها </a:t>
            </a:r>
            <a:r>
              <a:rPr lang="fa-IR" sz="2800" dirty="0">
                <a:cs typeface="B Zar" pitchFamily="2" charset="-78"/>
              </a:rPr>
              <a:t>و </a:t>
            </a:r>
            <a:br>
              <a:rPr lang="fa-IR" sz="2800" dirty="0">
                <a:cs typeface="B Zar" pitchFamily="2" charset="-78"/>
              </a:rPr>
            </a:br>
            <a:r>
              <a:rPr lang="en-US" sz="2800" dirty="0">
                <a:cs typeface="B Zar" pitchFamily="2" charset="-78"/>
              </a:rPr>
              <a:t> </a:t>
            </a:r>
            <a:r>
              <a:rPr lang="fa-IR" sz="2800" dirty="0">
                <a:cs typeface="B Zar" pitchFamily="2" charset="-78"/>
              </a:rPr>
              <a:t> پایان نامه ها ، حکم کارگزینی و </a:t>
            </a:r>
            <a:br>
              <a:rPr lang="fa-IR" sz="2800" dirty="0">
                <a:cs typeface="B Zar" pitchFamily="2" charset="-78"/>
              </a:rPr>
            </a:br>
            <a:r>
              <a:rPr lang="fa-IR" sz="2800" dirty="0">
                <a:cs typeface="B Zar" pitchFamily="2" charset="-78"/>
              </a:rPr>
              <a:t>ابلاغ رییس دانشگاه مبنی بر تمام یا نیمه وقت بودن هر عضو در </a:t>
            </a:r>
            <a:r>
              <a:rPr lang="fa-IR" sz="2800" dirty="0" smtClean="0">
                <a:cs typeface="B Zar" pitchFamily="2" charset="-78"/>
              </a:rPr>
              <a:t>مرکز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اسلایدهای شماره 7 تا 16 برای هریک از اعضا جداگانه تکمیل شود.</a:t>
            </a:r>
            <a:endParaRPr lang="en-US" sz="2800" dirty="0">
              <a:solidFill>
                <a:schemeClr val="accent2">
                  <a:lumMod val="75000"/>
                </a:schemeClr>
              </a:solidFill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458200" cy="617219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مشخصات هیات موسس ........ 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نام و نام خانوادگی:                                                             عکس فرد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رشته و مقطع تحصیلی: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هیأت علمی دانشگاه ......( در صورت هیأت علمی بودن)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سابقه عضویت فعلی در دیگرمراکز تحقیقاتی: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( دولتی / خصوصی- با ذکر نام مرکزو نوع عضویت در آن مرکز) </a:t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ویژگی تحقیقاتی بارز :</a:t>
            </a: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.................</a:t>
            </a:r>
            <a:endParaRPr lang="en-US" sz="2800" dirty="0">
              <a:cs typeface="B Za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</TotalTime>
  <Words>296</Words>
  <Application>Microsoft Office PowerPoint</Application>
  <PresentationFormat>On-screen Show (4:3)</PresentationFormat>
  <Paragraphs>137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B Compset</vt:lpstr>
      <vt:lpstr>B Nazanin</vt:lpstr>
      <vt:lpstr>B Zar</vt:lpstr>
      <vt:lpstr>Calibri</vt:lpstr>
      <vt:lpstr>Times New Roman</vt:lpstr>
      <vt:lpstr>Office Theme</vt:lpstr>
      <vt:lpstr>به نام خدا</vt:lpstr>
      <vt:lpstr>نام و آرم  دانشگاه علوم پزشکی</vt:lpstr>
      <vt:lpstr>علت تغییر اعضا : ........... ...........        </vt:lpstr>
      <vt:lpstr>مشخصات هیأت موسس فعلی (مشخصات اعضا مورد نظر برای تغییر در ردیف هایی با رنگ مشخص ذکر شود) </vt:lpstr>
      <vt:lpstr>PowerPoint Presentation</vt:lpstr>
      <vt:lpstr>مشخصات هیأت موسس جدید (تمام اعضا جدید و قدیم تغییر نیافته) (مشخصات اعضا جدید در ردیف هایی با رنگ مشخص  ذکر شود) </vt:lpstr>
      <vt:lpstr>PowerPoint Presentation</vt:lpstr>
      <vt:lpstr>اسلاید تفکیکی هر یک از اعضای جدید  شامل : مشخصات عمومی فرد ، جدول و صفحه اول مقالات ، فهرست طرح ها و    پایان نامه ها ، حکم کارگزینی و  ابلاغ رییس دانشگاه مبنی بر تمام یا نیمه وقت بودن هر عضو در مرکز اسلایدهای شماره 7 تا 16 برای هریک از اعضا جداگانه تکمیل شود.</vt:lpstr>
      <vt:lpstr>مشخصات هیات موسس ........ :  نام و نام خانوادگی:                                                             عکس فرد  رشته و مقطع تحصیلی:  هیأت علمی دانشگاه ......( در صورت هیأت علمی بودن)  سابقه عضویت فعلی در دیگرمراکز تحقیقاتی: ( دولتی / خصوصی- با ذکر نام مرکزو نوع عضویت در آن مرکز)   ویژگی تحقیقاتی بارز : .................</vt:lpstr>
      <vt:lpstr>PowerPoint Presentation</vt:lpstr>
      <vt:lpstr>PowerPoint Presentation</vt:lpstr>
      <vt:lpstr>تصاویر صفحه اول مقالات</vt:lpstr>
      <vt:lpstr>PowerPoint Presentation</vt:lpstr>
      <vt:lpstr>تصاویر صفحه اول مقالات</vt:lpstr>
      <vt:lpstr>PowerPoint Presentation</vt:lpstr>
      <vt:lpstr>مستندات تایید کننده h-index بر اساس پایگاه اسکوپوس</vt:lpstr>
      <vt:lpstr>PowerPoint Presentation</vt:lpstr>
      <vt:lpstr>مستندات طرح های تحقیقاتی </vt:lpstr>
      <vt:lpstr>پایان نامه های راهنمایی شده در سه سال اخیر</vt:lpstr>
      <vt:lpstr>مستندات پایان نامه ها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ال...</dc:title>
  <dc:creator>ghalenoei</dc:creator>
  <cp:lastModifiedBy>سعیده رحیمی‌فرد</cp:lastModifiedBy>
  <cp:revision>55</cp:revision>
  <dcterms:created xsi:type="dcterms:W3CDTF">2016-08-31T05:41:55Z</dcterms:created>
  <dcterms:modified xsi:type="dcterms:W3CDTF">2021-03-07T09:53:24Z</dcterms:modified>
</cp:coreProperties>
</file>